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2" r:id="rId3"/>
    <p:sldId id="274" r:id="rId4"/>
    <p:sldId id="275" r:id="rId5"/>
    <p:sldId id="285" r:id="rId6"/>
    <p:sldId id="277" r:id="rId7"/>
    <p:sldId id="276" r:id="rId8"/>
    <p:sldId id="278" r:id="rId9"/>
    <p:sldId id="279" r:id="rId10"/>
    <p:sldId id="280" r:id="rId11"/>
    <p:sldId id="283" r:id="rId12"/>
    <p:sldId id="286" r:id="rId13"/>
    <p:sldId id="282" r:id="rId14"/>
    <p:sldId id="287" r:id="rId15"/>
    <p:sldId id="284" r:id="rId16"/>
    <p:sldId id="288" r:id="rId17"/>
    <p:sldId id="281" r:id="rId18"/>
    <p:sldId id="273" r:id="rId19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C298"/>
    <a:srgbClr val="E4007F"/>
    <a:srgbClr val="ED9DAC"/>
    <a:srgbClr val="00B0EF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0"/>
    <p:restoredTop sz="94691"/>
  </p:normalViewPr>
  <p:slideViewPr>
    <p:cSldViewPr snapToGrid="0">
      <p:cViewPr>
        <p:scale>
          <a:sx n="50" d="100"/>
          <a:sy n="50" d="100"/>
        </p:scale>
        <p:origin x="29" y="6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09/24/2024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09/24/2024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09/24/2024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09/24/2024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+mj-lt"/>
                <a:ea typeface="Noto Sans KR Medium" panose="020B0500000000000000" pitchFamily="34" charset="-128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713648" y="2463497"/>
            <a:ext cx="847835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R" sz="4800" b="1" dirty="0"/>
              <a:t>so that</a:t>
            </a:r>
            <a:endParaRPr lang="ko-KR" altLang="en-US" sz="4800" b="1" dirty="0"/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973630" y="651600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3713648" y="3735345"/>
            <a:ext cx="847835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R" sz="4800" b="1" dirty="0"/>
              <a:t>so … that</a:t>
            </a:r>
            <a:endParaRPr lang="ko-KR" altLang="en-US" sz="48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697673"/>
            <a:ext cx="229602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R" dirty="0"/>
              <a:t>Basic </a:t>
            </a:r>
            <a:r>
              <a:rPr lang="en-US" altLang="ko-Kore-KR" dirty="0">
                <a:effectLst/>
                <a:latin typeface="+mj-lt"/>
                <a:ea typeface="Noto Sans KR" panose="020B0500000000000000" pitchFamily="34" charset="-128"/>
              </a:rPr>
              <a:t>English1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7605" y="2527322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2527322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637605" y="2564762"/>
            <a:ext cx="1917468" cy="6617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7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1</a:t>
            </a:r>
            <a:endParaRPr lang="en-US" altLang="ko-Kore-KR" sz="37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5185" y="3790065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3790065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1595185" y="3827505"/>
            <a:ext cx="1917468" cy="6617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70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370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</a:t>
            </a:r>
            <a:r>
              <a:rPr lang="en-US" altLang="ko-Kore-KR" sz="2000" dirty="0">
                <a:solidFill>
                  <a:srgbClr val="ACD5B3"/>
                </a:solidFill>
                <a:ea typeface="Noto Sans KR Medium" panose="020B0500000000000000" pitchFamily="34" charset="-128"/>
              </a:rPr>
              <a:t>4</a:t>
            </a:r>
            <a:endParaRPr lang="en-US" altLang="ko-Kore-KR" sz="2000" dirty="0">
              <a:solidFill>
                <a:srgbClr val="ACD5B3"/>
              </a:solidFill>
              <a:effectLst/>
              <a:ea typeface="Noto Sans KR Medium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051385" cy="321690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600" dirty="0">
                <a:latin typeface="+mn-ea"/>
              </a:rPr>
              <a:t>• </a:t>
            </a:r>
            <a:r>
              <a:rPr lang="ko-KR" altLang="en-US" sz="3600" dirty="0">
                <a:latin typeface="+mn-ea"/>
              </a:rPr>
              <a:t>「</a:t>
            </a:r>
            <a:r>
              <a:rPr lang="en-US" altLang="ko-KR" sz="3600" dirty="0">
                <a:latin typeface="+mn-ea"/>
              </a:rPr>
              <a:t>such + </a:t>
            </a:r>
            <a:r>
              <a:rPr lang="ko-KR" altLang="en-US" sz="3600" dirty="0">
                <a:latin typeface="+mn-ea"/>
              </a:rPr>
              <a:t>명사</a:t>
            </a:r>
            <a:r>
              <a:rPr lang="en-US" altLang="ko-KR" sz="3600" dirty="0">
                <a:latin typeface="+mn-ea"/>
              </a:rPr>
              <a:t>(</a:t>
            </a:r>
            <a:r>
              <a:rPr lang="ko-KR" altLang="en-US" sz="3600" dirty="0">
                <a:latin typeface="+mn-ea"/>
              </a:rPr>
              <a:t>구</a:t>
            </a:r>
            <a:r>
              <a:rPr lang="en-US" altLang="ko-KR" sz="3600" dirty="0">
                <a:latin typeface="+mn-ea"/>
              </a:rPr>
              <a:t>) + that + </a:t>
            </a:r>
            <a:r>
              <a:rPr lang="ko-KR" altLang="en-US" sz="3600" dirty="0">
                <a:latin typeface="+mn-ea"/>
              </a:rPr>
              <a:t>주어 </a:t>
            </a:r>
            <a:r>
              <a:rPr lang="en-US" altLang="ko-KR" sz="3600" dirty="0">
                <a:latin typeface="+mn-ea"/>
              </a:rPr>
              <a:t>+ </a:t>
            </a:r>
            <a:r>
              <a:rPr lang="ko-KR" altLang="en-US" sz="3600" dirty="0" err="1">
                <a:latin typeface="+mn-ea"/>
              </a:rPr>
              <a:t>동사」도</a:t>
            </a:r>
            <a:r>
              <a:rPr lang="ko-KR" altLang="en-US" sz="3600" dirty="0">
                <a:latin typeface="+mn-ea"/>
              </a:rPr>
              <a:t> 결과를 나타내며</a:t>
            </a:r>
            <a:r>
              <a:rPr lang="en-US" altLang="ko-KR" sz="3600" dirty="0">
                <a:latin typeface="+mn-ea"/>
              </a:rPr>
              <a:t>, so ... that </a:t>
            </a:r>
            <a:r>
              <a:rPr lang="ko-KR" altLang="en-US" sz="3600" dirty="0">
                <a:latin typeface="+mn-ea"/>
              </a:rPr>
              <a:t>구문과는 다르게 </a:t>
            </a:r>
            <a:r>
              <a:rPr lang="en-US" altLang="ko-KR" sz="3600" dirty="0">
                <a:latin typeface="+mn-ea"/>
              </a:rPr>
              <a:t>such</a:t>
            </a:r>
            <a:r>
              <a:rPr lang="ko-KR" altLang="en-US" sz="3600" dirty="0">
                <a:latin typeface="+mn-ea"/>
              </a:rPr>
              <a:t>와 </a:t>
            </a:r>
            <a:r>
              <a:rPr lang="en-US" altLang="ko-KR" sz="3600" dirty="0">
                <a:latin typeface="+mn-ea"/>
              </a:rPr>
              <a:t>that </a:t>
            </a:r>
            <a:r>
              <a:rPr lang="ko-KR" altLang="en-US" sz="3600" dirty="0">
                <a:latin typeface="+mn-ea"/>
              </a:rPr>
              <a:t>사이 에 명사</a:t>
            </a:r>
            <a:r>
              <a:rPr lang="en-US" altLang="ko-KR" sz="3600" dirty="0">
                <a:latin typeface="+mn-ea"/>
              </a:rPr>
              <a:t>(</a:t>
            </a:r>
            <a:r>
              <a:rPr lang="ko-KR" altLang="en-US" sz="3600" dirty="0">
                <a:latin typeface="+mn-ea"/>
              </a:rPr>
              <a:t>구</a:t>
            </a:r>
            <a:r>
              <a:rPr lang="en-US" altLang="ko-KR" sz="3600" dirty="0">
                <a:latin typeface="+mn-ea"/>
              </a:rPr>
              <a:t>)</a:t>
            </a:r>
            <a:r>
              <a:rPr lang="ko-KR" altLang="en-US" sz="3600" dirty="0">
                <a:latin typeface="+mn-ea"/>
              </a:rPr>
              <a:t>가 들어가는 것에 유의한다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dirty="0">
                <a:latin typeface="+mj-ea"/>
              </a:rPr>
              <a:t> so … that</a:t>
            </a:r>
            <a:endParaRPr lang="ko-KR" altLang="en-US" sz="3600" dirty="0">
              <a:latin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60938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</a:t>
            </a:r>
            <a:r>
              <a:rPr lang="en-US" altLang="ko-Kore-KR" sz="2000" dirty="0">
                <a:solidFill>
                  <a:srgbClr val="ACD5B3"/>
                </a:solidFill>
                <a:ea typeface="Noto Sans KR Medium" panose="020B0500000000000000" pitchFamily="34" charset="-128"/>
              </a:rPr>
              <a:t>4</a:t>
            </a:r>
            <a:endParaRPr lang="en-US" altLang="ko-Kore-KR" sz="2000" dirty="0">
              <a:solidFill>
                <a:srgbClr val="ACD5B3"/>
              </a:solidFill>
              <a:effectLst/>
              <a:ea typeface="Noto Sans KR Medium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584785" cy="285950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The news was</a:t>
            </a:r>
            <a:r>
              <a:rPr lang="en-US" altLang="ko-KR" sz="3200" b="1" dirty="0">
                <a:latin typeface="+mn-ea"/>
              </a:rPr>
              <a:t> so</a:t>
            </a:r>
            <a:r>
              <a:rPr lang="en-US" altLang="ko-KR" sz="3200" dirty="0">
                <a:latin typeface="+mn-ea"/>
              </a:rPr>
              <a:t> </a:t>
            </a:r>
            <a:r>
              <a:rPr lang="en-US" altLang="ko-KR" sz="3200" u="sng" dirty="0">
                <a:latin typeface="+mn-ea"/>
              </a:rPr>
              <a:t>shocking</a:t>
            </a:r>
            <a:r>
              <a:rPr lang="en-US" altLang="ko-KR" sz="3200" b="1" dirty="0">
                <a:latin typeface="+mn-ea"/>
              </a:rPr>
              <a:t> that</a:t>
            </a:r>
            <a:r>
              <a:rPr lang="en-US" altLang="ko-KR" sz="3200" dirty="0">
                <a:latin typeface="+mn-ea"/>
              </a:rPr>
              <a:t> I became </a:t>
            </a:r>
          </a:p>
          <a:p>
            <a:pPr fontAlgn="base" latinLnBrk="1">
              <a:lnSpc>
                <a:spcPct val="150000"/>
              </a:lnSpc>
            </a:pPr>
            <a:r>
              <a:rPr lang="ko-KR" altLang="en-US" sz="3200" dirty="0">
                <a:latin typeface="+mn-ea"/>
              </a:rPr>
              <a:t>                        형용사</a:t>
            </a:r>
            <a:endParaRPr lang="en-US" altLang="ko-KR" sz="32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speechless.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(</a:t>
            </a:r>
            <a:r>
              <a:rPr lang="ko-KR" altLang="en-US" sz="3200" dirty="0">
                <a:latin typeface="+mn-ea"/>
              </a:rPr>
              <a:t>그 소식이 너무 충격적이어서 나는 말문이 막혔다</a:t>
            </a:r>
            <a:r>
              <a:rPr lang="en-US" altLang="ko-KR" sz="3200" dirty="0">
                <a:latin typeface="+mn-ea"/>
              </a:rPr>
              <a:t>.)</a:t>
            </a:r>
            <a:endParaRPr lang="ko-KR" altLang="en-US" sz="32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FFF9E1-9FC3-4F94-81AD-3AA8CBE66F46}"/>
              </a:ext>
            </a:extLst>
          </p:cNvPr>
          <p:cNvSpPr txBox="1"/>
          <p:nvPr/>
        </p:nvSpPr>
        <p:spPr>
          <a:xfrm>
            <a:off x="2687855" y="81992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dirty="0">
                <a:latin typeface="+mj-ea"/>
              </a:rPr>
              <a:t> so … that</a:t>
            </a:r>
            <a:endParaRPr lang="ko-KR" altLang="en-US" sz="36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32713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</a:t>
            </a:r>
            <a:r>
              <a:rPr lang="en-US" altLang="ko-Kore-KR" sz="2000" dirty="0">
                <a:solidFill>
                  <a:srgbClr val="ACD5B3"/>
                </a:solidFill>
                <a:ea typeface="Noto Sans KR Medium" panose="020B0500000000000000" pitchFamily="34" charset="-128"/>
              </a:rPr>
              <a:t>4</a:t>
            </a:r>
            <a:endParaRPr lang="en-US" altLang="ko-Kore-KR" sz="2000" dirty="0">
              <a:solidFill>
                <a:srgbClr val="ACD5B3"/>
              </a:solidFill>
              <a:effectLst/>
              <a:ea typeface="Noto Sans KR Medium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203785" cy="285950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It was </a:t>
            </a:r>
            <a:r>
              <a:rPr lang="en-US" altLang="ko-KR" sz="3200" b="1" dirty="0">
                <a:latin typeface="+mn-ea"/>
              </a:rPr>
              <a:t>such</a:t>
            </a:r>
            <a:r>
              <a:rPr lang="en-US" altLang="ko-KR" sz="3200" dirty="0">
                <a:latin typeface="+mn-ea"/>
              </a:rPr>
              <a:t> </a:t>
            </a:r>
            <a:r>
              <a:rPr lang="en-US" altLang="ko-KR" sz="3200" u="sng" dirty="0">
                <a:latin typeface="+mn-ea"/>
              </a:rPr>
              <a:t>shocking news</a:t>
            </a:r>
            <a:r>
              <a:rPr lang="en-US" altLang="ko-KR" sz="3200" dirty="0">
                <a:latin typeface="+mn-ea"/>
              </a:rPr>
              <a:t> </a:t>
            </a:r>
            <a:r>
              <a:rPr lang="en-US" altLang="ko-KR" sz="3200" b="1" dirty="0">
                <a:latin typeface="+mn-ea"/>
              </a:rPr>
              <a:t>that </a:t>
            </a:r>
            <a:r>
              <a:rPr lang="en-US" altLang="ko-KR" sz="3200" dirty="0">
                <a:latin typeface="+mn-ea"/>
              </a:rPr>
              <a:t>I became </a:t>
            </a:r>
          </a:p>
          <a:p>
            <a:pPr fontAlgn="base" latinLnBrk="1">
              <a:lnSpc>
                <a:spcPct val="150000"/>
              </a:lnSpc>
            </a:pPr>
            <a:r>
              <a:rPr lang="ko-KR" altLang="en-US" sz="3200" dirty="0">
                <a:latin typeface="+mn-ea"/>
              </a:rPr>
              <a:t>                       명사</a:t>
            </a:r>
            <a:r>
              <a:rPr lang="en-US" altLang="ko-KR" sz="3200" dirty="0">
                <a:latin typeface="+mn-ea"/>
              </a:rPr>
              <a:t>(</a:t>
            </a:r>
            <a:r>
              <a:rPr lang="ko-KR" altLang="en-US" sz="3200" dirty="0">
                <a:latin typeface="+mn-ea"/>
              </a:rPr>
              <a:t>구</a:t>
            </a:r>
            <a:r>
              <a:rPr lang="en-US" altLang="ko-KR" sz="3200" dirty="0">
                <a:latin typeface="+mn-ea"/>
              </a:rPr>
              <a:t>)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speechless. (</a:t>
            </a:r>
            <a:r>
              <a:rPr lang="ko-KR" altLang="en-US" sz="3200" dirty="0">
                <a:latin typeface="+mn-ea"/>
              </a:rPr>
              <a:t>그건 너무 충격적인 소식이어서 나는 말문이 막혔다</a:t>
            </a:r>
            <a:r>
              <a:rPr lang="en-US" altLang="ko-KR" sz="3200" dirty="0">
                <a:latin typeface="+mn-ea"/>
              </a:rPr>
              <a:t>.)</a:t>
            </a:r>
            <a:endParaRPr lang="ko-KR" altLang="en-US" sz="32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FFF9E1-9FC3-4F94-81AD-3AA8CBE66F46}"/>
              </a:ext>
            </a:extLst>
          </p:cNvPr>
          <p:cNvSpPr txBox="1"/>
          <p:nvPr/>
        </p:nvSpPr>
        <p:spPr>
          <a:xfrm>
            <a:off x="2687855" y="81992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dirty="0">
                <a:latin typeface="+mj-ea"/>
              </a:rPr>
              <a:t> so … that</a:t>
            </a:r>
            <a:endParaRPr lang="ko-KR" altLang="en-US" sz="36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086744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</a:t>
            </a:r>
            <a:r>
              <a:rPr lang="en-US" altLang="ko-Kore-KR" sz="2000" dirty="0">
                <a:solidFill>
                  <a:srgbClr val="ACD5B3"/>
                </a:solidFill>
                <a:ea typeface="Noto Sans KR Medium" panose="020B0500000000000000" pitchFamily="34" charset="-128"/>
              </a:rPr>
              <a:t>4</a:t>
            </a:r>
            <a:endParaRPr lang="en-US" altLang="ko-Kore-KR" sz="2000" dirty="0">
              <a:solidFill>
                <a:srgbClr val="ACD5B3"/>
              </a:solidFill>
              <a:effectLst/>
              <a:ea typeface="Noto Sans KR Medium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097105" cy="460786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400" dirty="0">
                <a:latin typeface="+mn-ea"/>
              </a:rPr>
              <a:t>• I was </a:t>
            </a:r>
            <a:r>
              <a:rPr lang="en-US" altLang="ko-KR" sz="3400" b="1" dirty="0">
                <a:latin typeface="+mn-ea"/>
              </a:rPr>
              <a:t>so</a:t>
            </a:r>
            <a:r>
              <a:rPr lang="en-US" altLang="ko-KR" sz="3400" dirty="0">
                <a:latin typeface="+mn-ea"/>
              </a:rPr>
              <a:t> tired</a:t>
            </a:r>
            <a:r>
              <a:rPr lang="en-US" altLang="ko-KR" sz="3400" b="1" dirty="0">
                <a:latin typeface="+mn-ea"/>
              </a:rPr>
              <a:t> that I</a:t>
            </a:r>
            <a:r>
              <a:rPr lang="en-US" altLang="ko-KR" sz="3400" dirty="0">
                <a:latin typeface="+mn-ea"/>
              </a:rPr>
              <a:t> fell asleep during the class. (</a:t>
            </a:r>
            <a:r>
              <a:rPr lang="ko-KR" altLang="en-US" sz="3400" dirty="0">
                <a:latin typeface="+mn-ea"/>
              </a:rPr>
              <a:t>나는 너무 피곤해서 수업 시간에 잠이 들었다</a:t>
            </a:r>
            <a:r>
              <a:rPr lang="en-US" altLang="ko-KR" sz="3400" dirty="0">
                <a:latin typeface="+mn-ea"/>
              </a:rPr>
              <a:t>.)</a:t>
            </a:r>
            <a:endParaRPr lang="ko-KR" altLang="en-US" sz="34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400" dirty="0">
                <a:latin typeface="+mn-ea"/>
              </a:rPr>
              <a:t>• The traffic was</a:t>
            </a:r>
            <a:r>
              <a:rPr lang="en-US" altLang="ko-KR" sz="3400" b="1" dirty="0">
                <a:latin typeface="+mn-ea"/>
              </a:rPr>
              <a:t> so</a:t>
            </a:r>
            <a:r>
              <a:rPr lang="en-US" altLang="ko-KR" sz="3400" dirty="0">
                <a:latin typeface="+mn-ea"/>
              </a:rPr>
              <a:t> heavy </a:t>
            </a:r>
            <a:r>
              <a:rPr lang="en-US" altLang="ko-KR" sz="3400" b="1" dirty="0">
                <a:latin typeface="+mn-ea"/>
              </a:rPr>
              <a:t>that</a:t>
            </a:r>
            <a:r>
              <a:rPr lang="en-US" altLang="ko-KR" sz="3400" dirty="0">
                <a:latin typeface="+mn-ea"/>
              </a:rPr>
              <a:t> we were late for the meeting. (</a:t>
            </a:r>
            <a:r>
              <a:rPr lang="ko-KR" altLang="en-US" sz="3400" dirty="0">
                <a:latin typeface="+mn-ea"/>
              </a:rPr>
              <a:t>교통 체증이 너무 심해서 우리는 회의에 늦었다</a:t>
            </a:r>
            <a:r>
              <a:rPr lang="en-US" altLang="ko-KR" sz="3400" dirty="0">
                <a:latin typeface="+mn-ea"/>
              </a:rPr>
              <a:t>.)</a:t>
            </a:r>
            <a:endParaRPr lang="ko-KR" altLang="en-US" sz="34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dirty="0">
                <a:latin typeface="+mj-ea"/>
              </a:rPr>
              <a:t> so … that</a:t>
            </a:r>
            <a:endParaRPr lang="ko-KR" altLang="en-US" sz="3600" dirty="0">
              <a:latin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3316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</a:t>
            </a:r>
            <a:r>
              <a:rPr lang="en-US" altLang="ko-Kore-KR" sz="2000" dirty="0">
                <a:solidFill>
                  <a:srgbClr val="ACD5B3"/>
                </a:solidFill>
                <a:ea typeface="Noto Sans KR Medium" panose="020B0500000000000000" pitchFamily="34" charset="-128"/>
              </a:rPr>
              <a:t>4</a:t>
            </a:r>
            <a:endParaRPr lang="en-US" altLang="ko-Kore-KR" sz="2000" dirty="0">
              <a:solidFill>
                <a:srgbClr val="ACD5B3"/>
              </a:solidFill>
              <a:effectLst/>
              <a:ea typeface="Noto Sans KR Medium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8944705" cy="303820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400" dirty="0">
                <a:latin typeface="+mn-ea"/>
              </a:rPr>
              <a:t>• She made </a:t>
            </a:r>
            <a:r>
              <a:rPr lang="en-US" altLang="ko-KR" sz="3400" b="1" dirty="0">
                <a:latin typeface="+mn-ea"/>
              </a:rPr>
              <a:t>such</a:t>
            </a:r>
            <a:r>
              <a:rPr lang="en-US" altLang="ko-KR" sz="3400" dirty="0">
                <a:latin typeface="+mn-ea"/>
              </a:rPr>
              <a:t> delicious cookies</a:t>
            </a:r>
            <a:r>
              <a:rPr lang="en-US" altLang="ko-KR" sz="3400" b="1" dirty="0">
                <a:latin typeface="+mn-ea"/>
              </a:rPr>
              <a:t> that </a:t>
            </a:r>
            <a:r>
              <a:rPr lang="en-US" altLang="ko-KR" sz="3400" dirty="0">
                <a:latin typeface="+mn-ea"/>
              </a:rPr>
              <a:t>everyone wanted to eat more.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400" dirty="0">
                <a:latin typeface="+mn-ea"/>
              </a:rPr>
              <a:t>(</a:t>
            </a:r>
            <a:r>
              <a:rPr lang="ko-KR" altLang="en-US" sz="3400" dirty="0">
                <a:latin typeface="+mn-ea"/>
              </a:rPr>
              <a:t>그녀가 정말 맛있는 쿠키를 만들어서 모든 사람들이 더 먹고 싶어했다</a:t>
            </a:r>
            <a:r>
              <a:rPr lang="en-US" altLang="ko-KR" sz="3400" dirty="0">
                <a:latin typeface="+mn-ea"/>
              </a:rPr>
              <a:t>.)</a:t>
            </a:r>
            <a:endParaRPr lang="ko-KR" altLang="en-US" sz="34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dirty="0">
                <a:latin typeface="+mj-ea"/>
              </a:rPr>
              <a:t> so … that</a:t>
            </a:r>
            <a:endParaRPr lang="ko-KR" altLang="en-US" sz="3600" dirty="0">
              <a:latin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231818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</a:t>
            </a:r>
            <a:r>
              <a:rPr lang="en-US" altLang="ko-Kore-KR" sz="2000" dirty="0">
                <a:solidFill>
                  <a:srgbClr val="ACD5B3"/>
                </a:solidFill>
                <a:ea typeface="Noto Sans KR Medium" panose="020B0500000000000000" pitchFamily="34" charset="-128"/>
              </a:rPr>
              <a:t>4</a:t>
            </a:r>
            <a:endParaRPr lang="en-US" altLang="ko-Kore-KR" sz="2000" dirty="0">
              <a:solidFill>
                <a:srgbClr val="ACD5B3"/>
              </a:solidFill>
              <a:effectLst/>
              <a:ea typeface="Noto Sans KR Medium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207467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b="1" kern="0" dirty="0">
                <a:solidFill>
                  <a:srgbClr val="A1658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Grammar Tip</a:t>
            </a:r>
            <a:r>
              <a:rPr lang="en-US" altLang="ko-KR" sz="3000" kern="0" dirty="0">
                <a:solidFill>
                  <a:srgbClr val="000000"/>
                </a:solidFill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3000" dirty="0">
                <a:latin typeface="+mn-ea"/>
              </a:rPr>
              <a:t>| </a:t>
            </a:r>
            <a:r>
              <a:rPr lang="en-US" altLang="ko-KR" sz="3000" b="1" dirty="0">
                <a:latin typeface="+mn-ea"/>
              </a:rPr>
              <a:t> too + </a:t>
            </a:r>
            <a:r>
              <a:rPr lang="ko-KR" altLang="en-US" sz="3000" b="1" dirty="0">
                <a:latin typeface="+mn-ea"/>
              </a:rPr>
              <a:t>형용사 </a:t>
            </a:r>
            <a:r>
              <a:rPr lang="en-US" altLang="ko-KR" sz="3000" b="1" dirty="0">
                <a:latin typeface="+mn-ea"/>
              </a:rPr>
              <a:t>/ </a:t>
            </a:r>
            <a:r>
              <a:rPr lang="ko-KR" altLang="en-US" sz="3000" b="1" dirty="0">
                <a:latin typeface="+mn-ea"/>
              </a:rPr>
              <a:t>부사 </a:t>
            </a:r>
            <a:r>
              <a:rPr lang="en-US" altLang="ko-KR" sz="3000" b="1" dirty="0">
                <a:latin typeface="+mn-ea"/>
              </a:rPr>
              <a:t>+ to </a:t>
            </a:r>
            <a:r>
              <a:rPr lang="ko-KR" altLang="en-US" sz="3000" b="1" dirty="0">
                <a:latin typeface="+mn-ea"/>
              </a:rPr>
              <a:t>부정사</a:t>
            </a:r>
            <a:endParaRPr lang="en-US" altLang="ko-KR" sz="3000" b="1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ko-KR" altLang="en-US" sz="3200" dirty="0">
                <a:latin typeface="+mn-ea"/>
              </a:rPr>
              <a:t>「</a:t>
            </a:r>
            <a:r>
              <a:rPr lang="en-US" altLang="ko-KR" sz="3200" dirty="0">
                <a:latin typeface="+mn-ea"/>
              </a:rPr>
              <a:t>too + </a:t>
            </a:r>
            <a:r>
              <a:rPr lang="ko-KR" altLang="en-US" sz="3200" dirty="0">
                <a:latin typeface="+mn-ea"/>
              </a:rPr>
              <a:t>형용사 </a:t>
            </a:r>
            <a:r>
              <a:rPr lang="en-US" altLang="ko-KR" sz="3200" dirty="0">
                <a:latin typeface="+mn-ea"/>
              </a:rPr>
              <a:t>/ </a:t>
            </a:r>
            <a:r>
              <a:rPr lang="ko-KR" altLang="en-US" sz="3200" dirty="0">
                <a:latin typeface="+mn-ea"/>
              </a:rPr>
              <a:t>부사 </a:t>
            </a:r>
            <a:r>
              <a:rPr lang="en-US" altLang="ko-KR" sz="3200" dirty="0">
                <a:latin typeface="+mn-ea"/>
              </a:rPr>
              <a:t>+ to </a:t>
            </a:r>
            <a:r>
              <a:rPr lang="ko-KR" altLang="en-US" sz="3200" dirty="0">
                <a:latin typeface="+mn-ea"/>
              </a:rPr>
              <a:t>부정사」 구문을 </a:t>
            </a:r>
            <a:r>
              <a:rPr lang="en-US" altLang="ko-KR" sz="3200" dirty="0">
                <a:latin typeface="+mn-ea"/>
              </a:rPr>
              <a:t>so ... that </a:t>
            </a:r>
            <a:r>
              <a:rPr lang="ko-KR" altLang="en-US" sz="3200" dirty="0">
                <a:latin typeface="+mn-ea"/>
              </a:rPr>
              <a:t>구문으로 바꿔 쓸 수 있다</a:t>
            </a:r>
            <a:r>
              <a:rPr lang="en-US" altLang="ko-KR" sz="3200" dirty="0">
                <a:latin typeface="+mn-ea"/>
              </a:rPr>
              <a:t>. </a:t>
            </a:r>
            <a:endParaRPr lang="ko-KR" altLang="en-US" sz="32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dirty="0">
                <a:latin typeface="+mj-ea"/>
              </a:rPr>
              <a:t> so … that</a:t>
            </a:r>
            <a:endParaRPr lang="ko-KR" altLang="en-US" sz="3600" dirty="0">
              <a:latin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1269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</a:t>
            </a:r>
            <a:r>
              <a:rPr lang="en-US" altLang="ko-Kore-KR" sz="2000" dirty="0">
                <a:solidFill>
                  <a:srgbClr val="ACD5B3"/>
                </a:solidFill>
                <a:ea typeface="Noto Sans KR Medium" panose="020B0500000000000000" pitchFamily="34" charset="-128"/>
              </a:rPr>
              <a:t>4</a:t>
            </a:r>
            <a:endParaRPr lang="en-US" altLang="ko-Kore-KR" sz="2000" dirty="0">
              <a:solidFill>
                <a:srgbClr val="ACD5B3"/>
              </a:solidFill>
              <a:effectLst/>
              <a:ea typeface="Noto Sans KR Medium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285950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• too + </a:t>
            </a:r>
            <a:r>
              <a:rPr lang="ko-KR" altLang="en-US" sz="3200" dirty="0">
                <a:latin typeface="+mn-ea"/>
              </a:rPr>
              <a:t>형용사</a:t>
            </a:r>
            <a:r>
              <a:rPr lang="en-US" altLang="ko-KR" sz="3200" dirty="0">
                <a:latin typeface="+mn-ea"/>
              </a:rPr>
              <a:t>/</a:t>
            </a:r>
            <a:r>
              <a:rPr lang="ko-KR" altLang="en-US" sz="3200" dirty="0">
                <a:latin typeface="+mn-ea"/>
              </a:rPr>
              <a:t>부사 </a:t>
            </a:r>
            <a:r>
              <a:rPr lang="en-US" altLang="ko-KR" sz="3200" dirty="0">
                <a:latin typeface="+mn-ea"/>
              </a:rPr>
              <a:t>+ to </a:t>
            </a:r>
            <a:r>
              <a:rPr lang="ko-KR" altLang="en-US" sz="3200" dirty="0">
                <a:latin typeface="+mn-ea"/>
              </a:rPr>
              <a:t>부정사</a:t>
            </a:r>
            <a:r>
              <a:rPr lang="en-US" altLang="ko-KR" sz="3200" dirty="0">
                <a:latin typeface="+mn-ea"/>
              </a:rPr>
              <a:t>: </a:t>
            </a:r>
            <a:r>
              <a:rPr lang="ko-KR" altLang="en-US" sz="3200" dirty="0">
                <a:latin typeface="+mn-ea"/>
              </a:rPr>
              <a:t>너무 </a:t>
            </a:r>
            <a:r>
              <a:rPr lang="en-US" altLang="ko-KR" sz="3200" dirty="0">
                <a:latin typeface="+mn-ea"/>
              </a:rPr>
              <a:t>… </a:t>
            </a:r>
            <a:r>
              <a:rPr lang="ko-KR" altLang="en-US" sz="3200" dirty="0">
                <a:latin typeface="+mn-ea"/>
              </a:rPr>
              <a:t>해서 </a:t>
            </a:r>
            <a:r>
              <a:rPr lang="en-US" altLang="ko-KR" sz="3200" dirty="0">
                <a:latin typeface="+mn-ea"/>
              </a:rPr>
              <a:t>…</a:t>
            </a:r>
            <a:r>
              <a:rPr lang="ko-KR" altLang="en-US" sz="3200" dirty="0">
                <a:latin typeface="+mn-ea"/>
              </a:rPr>
              <a:t>할 수 없다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= so + </a:t>
            </a:r>
            <a:r>
              <a:rPr lang="ko-KR" altLang="en-US" sz="3200" dirty="0">
                <a:latin typeface="+mn-ea"/>
              </a:rPr>
              <a:t>형용사</a:t>
            </a:r>
            <a:r>
              <a:rPr lang="en-US" altLang="ko-KR" sz="3200" dirty="0">
                <a:latin typeface="+mn-ea"/>
              </a:rPr>
              <a:t>/</a:t>
            </a:r>
            <a:r>
              <a:rPr lang="ko-KR" altLang="en-US" sz="3200" dirty="0">
                <a:latin typeface="+mn-ea"/>
              </a:rPr>
              <a:t>부사 </a:t>
            </a:r>
            <a:r>
              <a:rPr lang="en-US" altLang="ko-KR" sz="3200" dirty="0">
                <a:latin typeface="+mn-ea"/>
              </a:rPr>
              <a:t>+ that + </a:t>
            </a:r>
            <a:r>
              <a:rPr lang="ko-KR" altLang="en-US" sz="3200" dirty="0">
                <a:latin typeface="+mn-ea"/>
              </a:rPr>
              <a:t>주어 </a:t>
            </a:r>
            <a:r>
              <a:rPr lang="en-US" altLang="ko-KR" sz="3200" dirty="0">
                <a:latin typeface="+mn-ea"/>
              </a:rPr>
              <a:t>+ can’t[couldn’t] + </a:t>
            </a:r>
            <a:r>
              <a:rPr lang="ko-KR" altLang="en-US" sz="3200" dirty="0">
                <a:latin typeface="+mn-ea"/>
              </a:rPr>
              <a:t>동사 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dirty="0">
                <a:latin typeface="+mj-ea"/>
              </a:rPr>
              <a:t> so … that</a:t>
            </a:r>
            <a:endParaRPr lang="ko-KR" altLang="en-US" sz="3600" dirty="0">
              <a:latin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637779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</a:t>
            </a:r>
            <a:r>
              <a:rPr lang="en-US" altLang="ko-Kore-KR" sz="2000" dirty="0">
                <a:solidFill>
                  <a:srgbClr val="ACD5B3"/>
                </a:solidFill>
                <a:ea typeface="Noto Sans KR Medium" panose="020B0500000000000000" pitchFamily="34" charset="-128"/>
              </a:rPr>
              <a:t>4</a:t>
            </a:r>
            <a:endParaRPr lang="en-US" altLang="ko-Kore-KR" sz="2000" dirty="0">
              <a:solidFill>
                <a:srgbClr val="ACD5B3"/>
              </a:solidFill>
              <a:effectLst/>
              <a:ea typeface="Noto Sans KR Medium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442492" cy="321690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600" i="1" dirty="0">
                <a:latin typeface="+mn-ea"/>
              </a:rPr>
              <a:t>e.g.</a:t>
            </a:r>
            <a:r>
              <a:rPr lang="en-US" altLang="ko-KR" sz="3600" dirty="0">
                <a:latin typeface="+mn-ea"/>
              </a:rPr>
              <a:t> The bag was </a:t>
            </a:r>
            <a:r>
              <a:rPr lang="en-US" altLang="ko-KR" sz="3600" b="1" dirty="0">
                <a:latin typeface="+mn-ea"/>
              </a:rPr>
              <a:t>too</a:t>
            </a:r>
            <a:r>
              <a:rPr lang="en-US" altLang="ko-KR" sz="3600" dirty="0">
                <a:latin typeface="+mn-ea"/>
              </a:rPr>
              <a:t> heavy for him </a:t>
            </a:r>
            <a:r>
              <a:rPr lang="en-US" altLang="ko-KR" sz="3600" b="1" dirty="0">
                <a:latin typeface="+mn-ea"/>
              </a:rPr>
              <a:t>to </a:t>
            </a:r>
            <a:r>
              <a:rPr lang="en-US" altLang="ko-KR" sz="3600" dirty="0">
                <a:latin typeface="+mn-ea"/>
              </a:rPr>
              <a:t>lift.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600" dirty="0">
                <a:latin typeface="+mn-ea"/>
              </a:rPr>
              <a:t>= The bag was </a:t>
            </a:r>
            <a:r>
              <a:rPr lang="en-US" altLang="ko-KR" sz="3600" b="1" dirty="0">
                <a:latin typeface="+mn-ea"/>
              </a:rPr>
              <a:t>so</a:t>
            </a:r>
            <a:r>
              <a:rPr lang="en-US" altLang="ko-KR" sz="3600" dirty="0">
                <a:latin typeface="+mn-ea"/>
              </a:rPr>
              <a:t> heavy </a:t>
            </a:r>
            <a:r>
              <a:rPr lang="en-US" altLang="ko-KR" sz="3600" b="1" dirty="0">
                <a:latin typeface="+mn-ea"/>
              </a:rPr>
              <a:t>that</a:t>
            </a:r>
            <a:r>
              <a:rPr lang="en-US" altLang="ko-KR" sz="3600" dirty="0">
                <a:latin typeface="+mn-ea"/>
              </a:rPr>
              <a:t> he </a:t>
            </a:r>
            <a:r>
              <a:rPr lang="en-US" altLang="ko-KR" sz="3600" b="1" dirty="0">
                <a:latin typeface="+mn-ea"/>
              </a:rPr>
              <a:t>couldn’t</a:t>
            </a:r>
            <a:r>
              <a:rPr lang="en-US" altLang="ko-KR" sz="3600" dirty="0">
                <a:latin typeface="+mn-ea"/>
              </a:rPr>
              <a:t> lift it.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600" dirty="0">
                <a:latin typeface="+mn-ea"/>
              </a:rPr>
              <a:t>(</a:t>
            </a:r>
            <a:r>
              <a:rPr lang="ko-KR" altLang="en-US" sz="3600" dirty="0">
                <a:latin typeface="+mn-ea"/>
              </a:rPr>
              <a:t>그 가방은 너무 무거워서 그가 들 수 없었다</a:t>
            </a:r>
            <a:r>
              <a:rPr lang="en-US" altLang="ko-KR" sz="3600" dirty="0">
                <a:latin typeface="+mn-ea"/>
              </a:rPr>
              <a:t>.)</a:t>
            </a:r>
            <a:endParaRPr lang="ko-KR" altLang="en-US" sz="36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dirty="0">
                <a:latin typeface="+mj-ea"/>
              </a:rPr>
              <a:t> so … that</a:t>
            </a:r>
            <a:endParaRPr lang="ko-KR" altLang="en-US" sz="3600" dirty="0">
              <a:latin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368704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</a:t>
            </a:r>
            <a:r>
              <a:rPr lang="en-US" altLang="ko-Kore-KR" sz="2000" dirty="0">
                <a:solidFill>
                  <a:srgbClr val="ACD5B3"/>
                </a:solidFill>
                <a:ea typeface="Noto Sans KR Medium" panose="020B0500000000000000" pitchFamily="34" charset="-128"/>
              </a:rPr>
              <a:t>4</a:t>
            </a:r>
            <a:endParaRPr lang="en-US" altLang="ko-Kore-KR" sz="2000" dirty="0">
              <a:solidFill>
                <a:srgbClr val="ACD5B3"/>
              </a:solidFill>
              <a:effectLst/>
              <a:ea typeface="Noto Sans KR Medium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2065078"/>
            <a:ext cx="9169717" cy="129573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The water was (so / such) cold that I couldn’t swim in it.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8352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연습문제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1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4408101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2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1782709" y="3356266"/>
            <a:ext cx="6866340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ore-KR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so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6" y="4229132"/>
            <a:ext cx="9000160" cy="138217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It was (so / such) an interesting game that no one wanted to stop playing.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1782709" y="5889711"/>
            <a:ext cx="91697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3000" dirty="0">
                <a:solidFill>
                  <a:srgbClr val="E5007F"/>
                </a:solidFill>
                <a:effectLst/>
              </a:rPr>
              <a:t>such</a:t>
            </a:r>
          </a:p>
        </p:txBody>
      </p:sp>
    </p:spTree>
    <p:extLst>
      <p:ext uri="{BB962C8B-B14F-4D97-AF65-F5344CB8AC3E}">
        <p14:creationId xmlns:p14="http://schemas.microsoft.com/office/powerpoint/2010/main" val="3793586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</a:t>
            </a:r>
            <a:r>
              <a:rPr lang="en-US" altLang="ko-Kore-KR" sz="2000" dirty="0">
                <a:solidFill>
                  <a:srgbClr val="ACD5B3"/>
                </a:solidFill>
                <a:ea typeface="Noto Sans KR Medium" panose="020B0500000000000000" pitchFamily="34" charset="-128"/>
              </a:rPr>
              <a:t>4</a:t>
            </a:r>
            <a:endParaRPr lang="en-US" altLang="ko-Kore-KR" sz="2000" dirty="0">
              <a:solidFill>
                <a:srgbClr val="ACD5B3"/>
              </a:solidFill>
              <a:effectLst/>
              <a:ea typeface="Noto Sans KR Medium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321690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600" b="1" dirty="0">
                <a:latin typeface="+mn-ea"/>
              </a:rPr>
              <a:t>so that + </a:t>
            </a:r>
            <a:r>
              <a:rPr lang="ko-KR" altLang="en-US" sz="3600" b="1" dirty="0">
                <a:latin typeface="+mn-ea"/>
              </a:rPr>
              <a:t>주어 </a:t>
            </a:r>
            <a:r>
              <a:rPr lang="en-US" altLang="ko-KR" sz="3600" b="1" dirty="0">
                <a:latin typeface="+mn-ea"/>
              </a:rPr>
              <a:t>+ </a:t>
            </a:r>
            <a:r>
              <a:rPr lang="ko-KR" altLang="en-US" sz="3600" b="1" dirty="0">
                <a:latin typeface="+mn-ea"/>
              </a:rPr>
              <a:t>동사</a:t>
            </a:r>
            <a:endParaRPr lang="ko-KR" altLang="en-US" sz="36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600" dirty="0">
                <a:latin typeface="+mn-ea"/>
              </a:rPr>
              <a:t>• so that</a:t>
            </a:r>
            <a:r>
              <a:rPr lang="ko-KR" altLang="en-US" sz="3600" dirty="0">
                <a:latin typeface="+mn-ea"/>
              </a:rPr>
              <a:t>은 목적을 나타내는 부사절을 이끄는 접속사로 ‘</a:t>
            </a:r>
            <a:r>
              <a:rPr lang="en-US" altLang="ko-KR" sz="3600" dirty="0">
                <a:latin typeface="+mn-ea"/>
              </a:rPr>
              <a:t>…</a:t>
            </a:r>
            <a:r>
              <a:rPr lang="ko-KR" altLang="en-US" sz="3600" dirty="0">
                <a:latin typeface="+mn-ea"/>
              </a:rPr>
              <a:t>하기 위해서</a:t>
            </a:r>
            <a:r>
              <a:rPr lang="en-US" altLang="ko-KR" sz="3600" dirty="0">
                <a:latin typeface="+mn-ea"/>
              </a:rPr>
              <a:t>, …</a:t>
            </a:r>
            <a:r>
              <a:rPr lang="ko-KR" altLang="en-US" sz="3600" dirty="0">
                <a:latin typeface="+mn-ea"/>
              </a:rPr>
              <a:t>할 수 </a:t>
            </a:r>
            <a:r>
              <a:rPr lang="ko-KR" altLang="en-US" sz="3600" dirty="0" err="1">
                <a:latin typeface="+mn-ea"/>
              </a:rPr>
              <a:t>있도록’으로</a:t>
            </a:r>
            <a:r>
              <a:rPr lang="ko-KR" altLang="en-US" sz="3600" dirty="0">
                <a:latin typeface="+mn-ea"/>
              </a:rPr>
              <a:t> 해석한다</a:t>
            </a:r>
            <a:r>
              <a:rPr lang="en-US" altLang="ko-KR" sz="3600" dirty="0">
                <a:latin typeface="+mn-ea"/>
              </a:rPr>
              <a:t>.</a:t>
            </a:r>
            <a:endParaRPr lang="ko-KR" altLang="en-US" sz="36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dirty="0">
                <a:latin typeface="+mj-ea"/>
                <a:ea typeface="+mj-ea"/>
              </a:rPr>
              <a:t> so that</a:t>
            </a:r>
            <a:endParaRPr lang="ko-KR" altLang="en-US" sz="360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</a:t>
            </a:r>
            <a:r>
              <a:rPr lang="en-US" altLang="ko-Kore-KR" sz="2000" dirty="0">
                <a:solidFill>
                  <a:srgbClr val="ACD5B3"/>
                </a:solidFill>
                <a:ea typeface="Noto Sans KR Medium" panose="020B0500000000000000" pitchFamily="34" charset="-128"/>
              </a:rPr>
              <a:t>4</a:t>
            </a:r>
            <a:endParaRPr lang="en-US" altLang="ko-Kore-KR" sz="2000" dirty="0">
              <a:solidFill>
                <a:srgbClr val="ACD5B3"/>
              </a:solidFill>
              <a:effectLst/>
              <a:ea typeface="Noto Sans KR Medium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238591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600" dirty="0">
                <a:latin typeface="+mn-ea"/>
              </a:rPr>
              <a:t>• </a:t>
            </a:r>
            <a:r>
              <a:rPr lang="ko-KR" altLang="en-US" sz="3600" dirty="0">
                <a:latin typeface="+mn-ea"/>
              </a:rPr>
              <a:t>조동사 </a:t>
            </a:r>
            <a:r>
              <a:rPr lang="en-US" altLang="ko-KR" sz="3600" dirty="0">
                <a:latin typeface="+mn-ea"/>
              </a:rPr>
              <a:t>can, could, will </a:t>
            </a:r>
            <a:r>
              <a:rPr lang="ko-KR" altLang="en-US" sz="3600" dirty="0">
                <a:latin typeface="+mn-ea"/>
              </a:rPr>
              <a:t>등과 함께 쓰이는 경우가 많다</a:t>
            </a:r>
            <a:r>
              <a:rPr lang="en-US" altLang="ko-KR" sz="3600" dirty="0">
                <a:latin typeface="+mn-ea"/>
              </a:rPr>
              <a:t>.</a:t>
            </a:r>
            <a:endParaRPr lang="ko-KR" altLang="en-US" sz="36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600" dirty="0">
                <a:latin typeface="+mn-ea"/>
              </a:rPr>
              <a:t>• </a:t>
            </a:r>
            <a:r>
              <a:rPr lang="ko-KR" altLang="en-US" sz="3600" dirty="0">
                <a:latin typeface="+mn-ea"/>
              </a:rPr>
              <a:t>같은 의미로 </a:t>
            </a:r>
            <a:r>
              <a:rPr lang="en-US" altLang="ko-KR" sz="3600" dirty="0">
                <a:latin typeface="+mn-ea"/>
              </a:rPr>
              <a:t>in order that</a:t>
            </a:r>
            <a:r>
              <a:rPr lang="ko-KR" altLang="en-US" sz="3600" dirty="0">
                <a:latin typeface="+mn-ea"/>
              </a:rPr>
              <a:t>이 쓰일 수 있다</a:t>
            </a:r>
            <a:r>
              <a:rPr lang="en-US" altLang="ko-KR" sz="3600" dirty="0">
                <a:latin typeface="+mn-ea"/>
              </a:rPr>
              <a:t>.</a:t>
            </a:r>
            <a:endParaRPr lang="ko-KR" altLang="en-US" sz="36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dirty="0">
                <a:latin typeface="+mj-ea"/>
              </a:rPr>
              <a:t> so that</a:t>
            </a:r>
            <a:endParaRPr lang="ko-KR" altLang="en-US" sz="3600" dirty="0">
              <a:latin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3289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</a:t>
            </a:r>
            <a:r>
              <a:rPr lang="en-US" altLang="ko-Kore-KR" sz="2000" dirty="0">
                <a:solidFill>
                  <a:srgbClr val="ACD5B3"/>
                </a:solidFill>
                <a:ea typeface="Noto Sans KR Medium" panose="020B0500000000000000" pitchFamily="34" charset="-128"/>
              </a:rPr>
              <a:t>4</a:t>
            </a:r>
            <a:endParaRPr lang="en-US" altLang="ko-Kore-KR" sz="2000" dirty="0">
              <a:solidFill>
                <a:srgbClr val="ACD5B3"/>
              </a:solidFill>
              <a:effectLst/>
              <a:ea typeface="Noto Sans KR Medium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442492" cy="43368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• David saved money</a:t>
            </a:r>
            <a:r>
              <a:rPr lang="en-US" altLang="ko-KR" sz="3200" b="1" dirty="0">
                <a:latin typeface="+mn-ea"/>
              </a:rPr>
              <a:t> so that</a:t>
            </a:r>
            <a:r>
              <a:rPr lang="en-US" altLang="ko-KR" sz="3200" dirty="0">
                <a:latin typeface="+mn-ea"/>
              </a:rPr>
              <a:t> he could buy a new smart phone. (David</a:t>
            </a:r>
            <a:r>
              <a:rPr lang="ko-KR" altLang="en-US" sz="3200" dirty="0">
                <a:latin typeface="+mn-ea"/>
              </a:rPr>
              <a:t>는 새 스마트폰을 사기 위해서 돈을 모았다</a:t>
            </a:r>
            <a:r>
              <a:rPr lang="en-US" altLang="ko-KR" sz="3200" dirty="0">
                <a:latin typeface="+mn-ea"/>
              </a:rPr>
              <a:t>.)</a:t>
            </a:r>
            <a:endParaRPr lang="ko-KR" altLang="en-US" sz="32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• She set an alarm </a:t>
            </a:r>
            <a:r>
              <a:rPr lang="en-US" altLang="ko-KR" sz="3200" b="1" dirty="0">
                <a:latin typeface="+mn-ea"/>
              </a:rPr>
              <a:t>so that</a:t>
            </a:r>
            <a:r>
              <a:rPr lang="en-US" altLang="ko-KR" sz="3200" dirty="0">
                <a:latin typeface="+mn-ea"/>
              </a:rPr>
              <a:t> she could wake up early in the morning. (</a:t>
            </a:r>
            <a:r>
              <a:rPr lang="ko-KR" altLang="en-US" sz="3200" dirty="0">
                <a:latin typeface="+mn-ea"/>
              </a:rPr>
              <a:t>그녀는 아침에 일찍 일어나기 위해서 알람을 맞췄다</a:t>
            </a:r>
            <a:r>
              <a:rPr lang="en-US" altLang="ko-KR" sz="3200" dirty="0">
                <a:latin typeface="+mn-ea"/>
              </a:rPr>
              <a:t>.)</a:t>
            </a:r>
            <a:endParaRPr lang="ko-KR" altLang="en-US" sz="32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dirty="0">
                <a:latin typeface="+mj-ea"/>
              </a:rPr>
              <a:t> so that</a:t>
            </a:r>
            <a:endParaRPr lang="ko-KR" altLang="en-US" sz="3600" dirty="0">
              <a:latin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3188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</a:t>
            </a:r>
            <a:r>
              <a:rPr lang="en-US" altLang="ko-Kore-KR" sz="2000" dirty="0">
                <a:solidFill>
                  <a:srgbClr val="ACD5B3"/>
                </a:solidFill>
                <a:ea typeface="Noto Sans KR Medium" panose="020B0500000000000000" pitchFamily="34" charset="-128"/>
              </a:rPr>
              <a:t>4</a:t>
            </a:r>
            <a:endParaRPr lang="en-US" altLang="ko-Kore-KR" sz="2000" dirty="0">
              <a:solidFill>
                <a:srgbClr val="ACD5B3"/>
              </a:solidFill>
              <a:effectLst/>
              <a:ea typeface="Noto Sans KR Medium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442492" cy="285950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• You should speak louder </a:t>
            </a:r>
            <a:r>
              <a:rPr lang="en-US" altLang="ko-KR" sz="3200" b="1" dirty="0">
                <a:latin typeface="+mn-ea"/>
              </a:rPr>
              <a:t>in order that </a:t>
            </a:r>
            <a:r>
              <a:rPr lang="en-US" altLang="ko-KR" sz="3200" dirty="0">
                <a:latin typeface="+mn-ea"/>
              </a:rPr>
              <a:t>everyone in the class can hear you.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(</a:t>
            </a:r>
            <a:r>
              <a:rPr lang="ko-KR" altLang="en-US" sz="3200" dirty="0">
                <a:latin typeface="+mn-ea"/>
              </a:rPr>
              <a:t>너는 교실에 있는 모든 사람이 네 말을 들을 수 있도록 더 크게 말해야 한다</a:t>
            </a:r>
            <a:r>
              <a:rPr lang="en-US" altLang="ko-KR" sz="3200" dirty="0">
                <a:latin typeface="+mn-ea"/>
              </a:rPr>
              <a:t>.)</a:t>
            </a:r>
            <a:endParaRPr lang="ko-KR" altLang="en-US" sz="32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dirty="0">
                <a:latin typeface="+mj-ea"/>
              </a:rPr>
              <a:t> so that</a:t>
            </a:r>
            <a:endParaRPr lang="ko-KR" altLang="en-US" sz="3600" dirty="0">
              <a:latin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1042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</a:t>
            </a:r>
            <a:r>
              <a:rPr lang="en-US" altLang="ko-Kore-KR" sz="2000" dirty="0">
                <a:solidFill>
                  <a:srgbClr val="ACD5B3"/>
                </a:solidFill>
                <a:ea typeface="Noto Sans KR Medium" panose="020B0500000000000000" pitchFamily="34" charset="-128"/>
              </a:rPr>
              <a:t>4</a:t>
            </a:r>
            <a:endParaRPr lang="en-US" altLang="ko-Kore-KR" sz="2000" dirty="0">
              <a:solidFill>
                <a:srgbClr val="ACD5B3"/>
              </a:solidFill>
              <a:effectLst/>
              <a:ea typeface="Noto Sans KR Medium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224741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b="1" kern="0" dirty="0">
                <a:solidFill>
                  <a:srgbClr val="A1658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Grammar Tip</a:t>
            </a:r>
            <a:r>
              <a:rPr lang="en-US" altLang="ko-KR" sz="3000" kern="0" dirty="0">
                <a:solidFill>
                  <a:srgbClr val="000000"/>
                </a:solidFill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3000" dirty="0">
                <a:latin typeface="+mn-ea"/>
              </a:rPr>
              <a:t>| </a:t>
            </a:r>
            <a:r>
              <a:rPr lang="ko-KR" altLang="en-US" sz="3000" b="1" dirty="0">
                <a:latin typeface="+mn-ea"/>
              </a:rPr>
              <a:t>목적을 나타내는 </a:t>
            </a:r>
            <a:r>
              <a:rPr lang="en-US" altLang="ko-KR" sz="3000" b="1" dirty="0">
                <a:latin typeface="+mn-ea"/>
              </a:rPr>
              <a:t>to </a:t>
            </a:r>
            <a:r>
              <a:rPr lang="ko-KR" altLang="en-US" sz="3000" b="1" dirty="0">
                <a:latin typeface="+mn-ea"/>
              </a:rPr>
              <a:t>부정사</a:t>
            </a:r>
            <a:endParaRPr lang="en-US" altLang="ko-KR" sz="3600" b="1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ko-KR" altLang="en-US" sz="3600" dirty="0">
                <a:latin typeface="+mn-ea"/>
              </a:rPr>
              <a:t>목적</a:t>
            </a:r>
            <a:r>
              <a:rPr lang="en-US" altLang="ko-KR" sz="3600" dirty="0">
                <a:latin typeface="+mn-ea"/>
              </a:rPr>
              <a:t>(…</a:t>
            </a:r>
            <a:r>
              <a:rPr lang="ko-KR" altLang="en-US" sz="3600" dirty="0">
                <a:latin typeface="+mn-ea"/>
              </a:rPr>
              <a:t>하기 위해서</a:t>
            </a:r>
            <a:r>
              <a:rPr lang="en-US" altLang="ko-KR" sz="3600" dirty="0">
                <a:latin typeface="+mn-ea"/>
              </a:rPr>
              <a:t>)</a:t>
            </a:r>
            <a:r>
              <a:rPr lang="ko-KR" altLang="en-US" sz="3600" dirty="0">
                <a:latin typeface="+mn-ea"/>
              </a:rPr>
              <a:t>을 나타내기 위해 접속사 대신 </a:t>
            </a:r>
            <a:r>
              <a:rPr lang="en-US" altLang="ko-KR" sz="3600" dirty="0">
                <a:latin typeface="+mn-ea"/>
              </a:rPr>
              <a:t>to </a:t>
            </a:r>
            <a:r>
              <a:rPr lang="ko-KR" altLang="en-US" sz="3600" dirty="0">
                <a:latin typeface="+mn-ea"/>
              </a:rPr>
              <a:t>부정사 구문을 사용할 수 있다</a:t>
            </a:r>
            <a:r>
              <a:rPr lang="en-US" altLang="ko-KR" sz="3600" dirty="0">
                <a:latin typeface="+mn-ea"/>
              </a:rPr>
              <a:t>. </a:t>
            </a:r>
            <a:endParaRPr lang="ko-KR" altLang="en-US" sz="36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dirty="0">
                <a:latin typeface="+mj-ea"/>
              </a:rPr>
              <a:t> so that</a:t>
            </a:r>
            <a:endParaRPr lang="ko-KR" altLang="en-US" sz="3600" dirty="0">
              <a:latin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59217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</a:t>
            </a:r>
            <a:r>
              <a:rPr lang="en-US" altLang="ko-Kore-KR" sz="2000" dirty="0">
                <a:solidFill>
                  <a:srgbClr val="ACD5B3"/>
                </a:solidFill>
                <a:ea typeface="Noto Sans KR Medium" panose="020B0500000000000000" pitchFamily="34" charset="-128"/>
              </a:rPr>
              <a:t>4</a:t>
            </a:r>
            <a:endParaRPr lang="en-US" altLang="ko-Kore-KR" sz="2000" dirty="0">
              <a:solidFill>
                <a:srgbClr val="ACD5B3"/>
              </a:solidFill>
              <a:effectLst/>
              <a:ea typeface="Noto Sans KR Medium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21208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He uses a computer </a:t>
            </a:r>
            <a:r>
              <a:rPr lang="en-US" altLang="ko-KR" sz="3200" b="1" dirty="0">
                <a:latin typeface="+mn-ea"/>
              </a:rPr>
              <a:t>to write</a:t>
            </a:r>
            <a:r>
              <a:rPr lang="en-US" altLang="ko-KR" sz="3200" dirty="0">
                <a:latin typeface="+mn-ea"/>
              </a:rPr>
              <a:t> e-mails.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(</a:t>
            </a:r>
            <a:r>
              <a:rPr lang="ko-KR" altLang="en-US" sz="3200" dirty="0">
                <a:latin typeface="+mn-ea"/>
              </a:rPr>
              <a:t>그는 이메일을 쓰기 위해 컴퓨터를 사용한다</a:t>
            </a:r>
            <a:r>
              <a:rPr lang="en-US" altLang="ko-KR" sz="3200" dirty="0">
                <a:latin typeface="+mn-ea"/>
              </a:rPr>
              <a:t>.) </a:t>
            </a:r>
            <a:endParaRPr lang="ko-KR" altLang="en-US" sz="32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= He uses a computer </a:t>
            </a:r>
            <a:r>
              <a:rPr lang="en-US" altLang="ko-KR" sz="3200" b="1" dirty="0">
                <a:latin typeface="+mn-ea"/>
              </a:rPr>
              <a:t>in order to </a:t>
            </a:r>
            <a:r>
              <a:rPr lang="en-US" altLang="ko-KR" sz="3200" dirty="0">
                <a:latin typeface="+mn-ea"/>
              </a:rPr>
              <a:t>write e-mails.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dirty="0">
                <a:latin typeface="+mj-ea"/>
              </a:rPr>
              <a:t> so that</a:t>
            </a:r>
            <a:endParaRPr lang="ko-KR" altLang="en-US" sz="3600" dirty="0">
              <a:latin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4579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129573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b="1" dirty="0">
                <a:latin typeface="+mn-ea"/>
              </a:rPr>
              <a:t> </a:t>
            </a:r>
            <a:endParaRPr lang="en-US" altLang="ko-KR" sz="30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3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4AB6638-8218-486F-A447-CFD4A9E69996}"/>
              </a:ext>
            </a:extLst>
          </p:cNvPr>
          <p:cNvSpPr txBox="1"/>
          <p:nvPr/>
        </p:nvSpPr>
        <p:spPr>
          <a:xfrm>
            <a:off x="28352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E1F31D-586C-4192-B10A-3BB5EB04DF19}"/>
              </a:ext>
            </a:extLst>
          </p:cNvPr>
          <p:cNvSpPr txBox="1"/>
          <p:nvPr/>
        </p:nvSpPr>
        <p:spPr>
          <a:xfrm>
            <a:off x="28352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8A4D24A8-F01C-4F9A-9881-4B9FFE438BB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C29B7D9D-8E96-428C-9F24-DB59D3DC87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3C09067C-D9FA-4107-AE48-82E8055BA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CD79D6B-2B57-4280-B237-44C1D77E73A5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연습문제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937AC37-49FD-4B80-B39D-012BE66A8392}"/>
              </a:ext>
            </a:extLst>
          </p:cNvPr>
          <p:cNvSpPr txBox="1"/>
          <p:nvPr/>
        </p:nvSpPr>
        <p:spPr>
          <a:xfrm>
            <a:off x="2911428" y="894438"/>
            <a:ext cx="7529735" cy="12153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ko-KR" altLang="en-US" sz="2600" b="1" dirty="0">
                <a:latin typeface="+mj-ea"/>
                <a:ea typeface="+mj-ea"/>
              </a:rPr>
              <a:t>다음 문장에서 </a:t>
            </a:r>
            <a:r>
              <a:rPr lang="en-US" altLang="ko-KR" sz="2600" b="1" dirty="0">
                <a:latin typeface="+mj-ea"/>
                <a:ea typeface="+mj-ea"/>
              </a:rPr>
              <a:t>so that</a:t>
            </a:r>
            <a:r>
              <a:rPr lang="ko-KR" altLang="en-US" sz="2600" b="1" dirty="0">
                <a:latin typeface="+mj-ea"/>
                <a:ea typeface="+mj-ea"/>
              </a:rPr>
              <a:t>이 들어갈 위치에 </a:t>
            </a:r>
            <a:r>
              <a:rPr lang="en-US" altLang="ko-KR" sz="2600" b="1" dirty="0">
                <a:latin typeface="+mj-ea"/>
                <a:ea typeface="+mj-ea"/>
              </a:rPr>
              <a:t>V </a:t>
            </a:r>
            <a:r>
              <a:rPr lang="ko-KR" altLang="en-US" sz="2600" b="1" dirty="0">
                <a:latin typeface="+mj-ea"/>
                <a:ea typeface="+mj-ea"/>
              </a:rPr>
              <a:t>표시해 봅시다</a:t>
            </a:r>
            <a:r>
              <a:rPr lang="en-US" altLang="ko-KR" sz="2600" b="1" dirty="0">
                <a:latin typeface="+mj-ea"/>
                <a:ea typeface="+mj-ea"/>
              </a:rPr>
              <a:t>. </a:t>
            </a:r>
            <a:endParaRPr lang="ko-KR" altLang="en-US" sz="2600" dirty="0">
              <a:latin typeface="+mj-ea"/>
              <a:ea typeface="+mj-ea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7FEB053-0C04-4A35-9959-9ECD65B6A2C9}"/>
              </a:ext>
            </a:extLst>
          </p:cNvPr>
          <p:cNvSpPr txBox="1"/>
          <p:nvPr/>
        </p:nvSpPr>
        <p:spPr>
          <a:xfrm>
            <a:off x="1799645" y="2247958"/>
            <a:ext cx="9631580" cy="129573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They cleaned the house it would be ready for the guests.</a:t>
            </a: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6C4280DB-FF50-4BE5-8C65-2A58EDC9B39C}"/>
              </a:ext>
            </a:extLst>
          </p:cNvPr>
          <p:cNvSpPr/>
          <p:nvPr/>
        </p:nvSpPr>
        <p:spPr>
          <a:xfrm>
            <a:off x="1253545" y="238704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1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33AD5D-FF7F-4FDE-A581-59D6EBC4104B}"/>
              </a:ext>
            </a:extLst>
          </p:cNvPr>
          <p:cNvSpPr txBox="1"/>
          <p:nvPr/>
        </p:nvSpPr>
        <p:spPr>
          <a:xfrm>
            <a:off x="1721750" y="3682220"/>
            <a:ext cx="6866340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ore-KR" sz="3000" dirty="0">
                <a:solidFill>
                  <a:srgbClr val="E4007F"/>
                </a:solidFill>
                <a:latin typeface="+mj-lt"/>
                <a:ea typeface="Noto Sans KR" panose="020B0500000000000000" pitchFamily="34" charset="-128"/>
              </a:rPr>
              <a:t>t</a:t>
            </a:r>
            <a:r>
              <a:rPr lang="en-US" altLang="ko-Kore-KR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he</a:t>
            </a:r>
            <a:r>
              <a:rPr lang="ko-KR" altLang="en-US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 </a:t>
            </a:r>
            <a:r>
              <a:rPr lang="en-US" altLang="ko-KR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house</a:t>
            </a:r>
            <a:r>
              <a:rPr lang="ko-KR" altLang="en-US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 </a:t>
            </a:r>
            <a:r>
              <a:rPr lang="en-US" altLang="ko-KR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V</a:t>
            </a:r>
            <a:r>
              <a:rPr lang="ko-KR" altLang="en-US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 </a:t>
            </a:r>
            <a:r>
              <a:rPr lang="en-US" altLang="ko-KR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it</a:t>
            </a:r>
            <a:endParaRPr lang="en-US" altLang="ko-Kore-KR" sz="3000" dirty="0">
              <a:solidFill>
                <a:srgbClr val="E4007F"/>
              </a:solidFill>
              <a:effectLst/>
              <a:latin typeface="+mj-lt"/>
              <a:ea typeface="Noto Sans KR" panose="020B0500000000000000" pitchFamily="34" charset="-12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3BDEF86-8154-4336-9216-B481E6A10056}"/>
              </a:ext>
            </a:extLst>
          </p:cNvPr>
          <p:cNvSpPr txBox="1"/>
          <p:nvPr/>
        </p:nvSpPr>
        <p:spPr>
          <a:xfrm>
            <a:off x="1753925" y="4396798"/>
            <a:ext cx="9631580" cy="129573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She made a shopping list she could remember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what to buy.</a:t>
            </a:r>
          </a:p>
        </p:txBody>
      </p:sp>
      <p:sp>
        <p:nvSpPr>
          <p:cNvPr id="33" name="타원 32">
            <a:extLst>
              <a:ext uri="{FF2B5EF4-FFF2-40B4-BE49-F238E27FC236}">
                <a16:creationId xmlns:a16="http://schemas.microsoft.com/office/drawing/2014/main" id="{14F7369A-6822-4895-9DB9-DE4FC9A6CB9F}"/>
              </a:ext>
            </a:extLst>
          </p:cNvPr>
          <p:cNvSpPr/>
          <p:nvPr/>
        </p:nvSpPr>
        <p:spPr>
          <a:xfrm>
            <a:off x="1207825" y="447492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2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86B01D5-5507-4ACF-A764-0FCEC737191C}"/>
              </a:ext>
            </a:extLst>
          </p:cNvPr>
          <p:cNvSpPr txBox="1"/>
          <p:nvPr/>
        </p:nvSpPr>
        <p:spPr>
          <a:xfrm>
            <a:off x="1736990" y="5861540"/>
            <a:ext cx="6866340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ore-KR" sz="3000" dirty="0">
                <a:solidFill>
                  <a:srgbClr val="E4007F"/>
                </a:solidFill>
                <a:latin typeface="+mj-lt"/>
                <a:ea typeface="Noto Sans KR" panose="020B0500000000000000" pitchFamily="34" charset="-128"/>
              </a:rPr>
              <a:t>a shopping list V she</a:t>
            </a:r>
            <a:endParaRPr lang="en-US" altLang="ko-Kore-KR" sz="3000" dirty="0">
              <a:solidFill>
                <a:srgbClr val="E4007F"/>
              </a:solidFill>
              <a:effectLst/>
              <a:latin typeface="+mj-lt"/>
              <a:ea typeface="Noto Sans K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5227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</a:t>
            </a:r>
            <a:r>
              <a:rPr lang="en-US" altLang="ko-Kore-KR" sz="2000" dirty="0">
                <a:solidFill>
                  <a:srgbClr val="ACD5B3"/>
                </a:solidFill>
                <a:ea typeface="Noto Sans KR Medium" panose="020B0500000000000000" pitchFamily="34" charset="-128"/>
              </a:rPr>
              <a:t>4</a:t>
            </a:r>
            <a:endParaRPr lang="en-US" altLang="ko-Kore-KR" sz="2000" dirty="0">
              <a:solidFill>
                <a:srgbClr val="ACD5B3"/>
              </a:solidFill>
              <a:effectLst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dirty="0">
                <a:latin typeface="+mj-ea"/>
                <a:ea typeface="+mj-ea"/>
              </a:rPr>
              <a:t> so … that</a:t>
            </a:r>
            <a:endParaRPr lang="ko-KR" altLang="en-US" sz="360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D5EEED-946D-4EF8-B0DE-821C244C3D19}"/>
              </a:ext>
            </a:extLst>
          </p:cNvPr>
          <p:cNvSpPr txBox="1"/>
          <p:nvPr/>
        </p:nvSpPr>
        <p:spPr>
          <a:xfrm>
            <a:off x="1509935" y="1663316"/>
            <a:ext cx="9219025" cy="321690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600" b="1" dirty="0">
                <a:latin typeface="+mn-ea"/>
              </a:rPr>
              <a:t>so + </a:t>
            </a:r>
            <a:r>
              <a:rPr lang="ko-KR" altLang="en-US" sz="3600" b="1" dirty="0">
                <a:latin typeface="+mn-ea"/>
              </a:rPr>
              <a:t>형용사</a:t>
            </a:r>
            <a:r>
              <a:rPr lang="en-US" altLang="ko-KR" sz="3600" b="1" dirty="0">
                <a:latin typeface="+mn-ea"/>
              </a:rPr>
              <a:t>/</a:t>
            </a:r>
            <a:r>
              <a:rPr lang="ko-KR" altLang="en-US" sz="3600" b="1" dirty="0">
                <a:latin typeface="+mn-ea"/>
              </a:rPr>
              <a:t>부사 </a:t>
            </a:r>
            <a:r>
              <a:rPr lang="en-US" altLang="ko-KR" sz="3600" b="1" dirty="0">
                <a:latin typeface="+mn-ea"/>
              </a:rPr>
              <a:t>+ that + </a:t>
            </a:r>
            <a:r>
              <a:rPr lang="ko-KR" altLang="en-US" sz="3600" b="1" dirty="0">
                <a:latin typeface="+mn-ea"/>
              </a:rPr>
              <a:t>주어 </a:t>
            </a:r>
            <a:r>
              <a:rPr lang="en-US" altLang="ko-KR" sz="3600" b="1" dirty="0">
                <a:latin typeface="+mn-ea"/>
              </a:rPr>
              <a:t>+ </a:t>
            </a:r>
            <a:r>
              <a:rPr lang="ko-KR" altLang="en-US" sz="3600" b="1" dirty="0">
                <a:latin typeface="+mn-ea"/>
              </a:rPr>
              <a:t>동사</a:t>
            </a:r>
            <a:endParaRPr lang="ko-KR" altLang="en-US" sz="36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600" dirty="0">
                <a:latin typeface="+mn-ea"/>
              </a:rPr>
              <a:t>• </a:t>
            </a:r>
            <a:r>
              <a:rPr lang="ko-KR" altLang="en-US" sz="3600" dirty="0">
                <a:latin typeface="+mn-ea"/>
              </a:rPr>
              <a:t>「</a:t>
            </a:r>
            <a:r>
              <a:rPr lang="en-US" altLang="ko-KR" sz="3600" dirty="0">
                <a:latin typeface="+mn-ea"/>
              </a:rPr>
              <a:t>so + </a:t>
            </a:r>
            <a:r>
              <a:rPr lang="ko-KR" altLang="en-US" sz="3600" dirty="0">
                <a:latin typeface="+mn-ea"/>
              </a:rPr>
              <a:t>형용사</a:t>
            </a:r>
            <a:r>
              <a:rPr lang="en-US" altLang="ko-KR" sz="3600" dirty="0">
                <a:latin typeface="+mn-ea"/>
              </a:rPr>
              <a:t>/</a:t>
            </a:r>
            <a:r>
              <a:rPr lang="ko-KR" altLang="en-US" sz="3600" dirty="0">
                <a:latin typeface="+mn-ea"/>
              </a:rPr>
              <a:t>부사 </a:t>
            </a:r>
            <a:r>
              <a:rPr lang="en-US" altLang="ko-KR" sz="3600" dirty="0">
                <a:latin typeface="+mn-ea"/>
              </a:rPr>
              <a:t>+ that + </a:t>
            </a:r>
            <a:r>
              <a:rPr lang="ko-KR" altLang="en-US" sz="3600" dirty="0">
                <a:latin typeface="+mn-ea"/>
              </a:rPr>
              <a:t>주어 </a:t>
            </a:r>
            <a:r>
              <a:rPr lang="en-US" altLang="ko-KR" sz="3600" dirty="0">
                <a:latin typeface="+mn-ea"/>
              </a:rPr>
              <a:t>+ </a:t>
            </a:r>
            <a:r>
              <a:rPr lang="ko-KR" altLang="en-US" sz="3600" dirty="0" err="1">
                <a:latin typeface="+mn-ea"/>
              </a:rPr>
              <a:t>동사」는</a:t>
            </a:r>
            <a:r>
              <a:rPr lang="ko-KR" altLang="en-US" sz="3600" dirty="0">
                <a:latin typeface="+mn-ea"/>
              </a:rPr>
              <a:t> ‘매우 </a:t>
            </a:r>
            <a:r>
              <a:rPr lang="en-US" altLang="ko-KR" sz="3600" dirty="0">
                <a:latin typeface="+mn-ea"/>
              </a:rPr>
              <a:t>(</a:t>
            </a:r>
            <a:r>
              <a:rPr lang="ko-KR" altLang="en-US" sz="3600" dirty="0">
                <a:latin typeface="+mn-ea"/>
              </a:rPr>
              <a:t>형용사</a:t>
            </a:r>
            <a:r>
              <a:rPr lang="en-US" altLang="ko-KR" sz="3600" dirty="0">
                <a:latin typeface="+mn-ea"/>
              </a:rPr>
              <a:t>/</a:t>
            </a:r>
            <a:r>
              <a:rPr lang="ko-KR" altLang="en-US" sz="3600" dirty="0">
                <a:latin typeface="+mn-ea"/>
              </a:rPr>
              <a:t>부사</a:t>
            </a:r>
            <a:r>
              <a:rPr lang="en-US" altLang="ko-KR" sz="3600" dirty="0">
                <a:latin typeface="+mn-ea"/>
              </a:rPr>
              <a:t>)</a:t>
            </a:r>
            <a:r>
              <a:rPr lang="ko-KR" altLang="en-US" sz="3600" dirty="0">
                <a:latin typeface="+mn-ea"/>
              </a:rPr>
              <a:t>해서 </a:t>
            </a:r>
            <a:r>
              <a:rPr lang="en-US" altLang="ko-KR" sz="3600" dirty="0">
                <a:latin typeface="+mn-ea"/>
              </a:rPr>
              <a:t>…</a:t>
            </a:r>
            <a:r>
              <a:rPr lang="ko-KR" altLang="en-US" sz="3600" dirty="0" err="1">
                <a:latin typeface="+mn-ea"/>
              </a:rPr>
              <a:t>하다’라는</a:t>
            </a:r>
            <a:r>
              <a:rPr lang="ko-KR" altLang="en-US" sz="3600" dirty="0">
                <a:latin typeface="+mn-ea"/>
              </a:rPr>
              <a:t> 의미로</a:t>
            </a:r>
            <a:r>
              <a:rPr lang="en-US" altLang="ko-KR" sz="3600" dirty="0">
                <a:latin typeface="+mn-ea"/>
              </a:rPr>
              <a:t>, that </a:t>
            </a:r>
            <a:r>
              <a:rPr lang="ko-KR" altLang="en-US" sz="3600" dirty="0">
                <a:latin typeface="+mn-ea"/>
              </a:rPr>
              <a:t>이하의 절은 결과를 나타낸다</a:t>
            </a:r>
            <a:r>
              <a:rPr lang="en-US" altLang="ko-KR" sz="3600" dirty="0">
                <a:latin typeface="+mn-ea"/>
              </a:rPr>
              <a:t>.</a:t>
            </a:r>
            <a:endParaRPr lang="ko-KR" altLang="en-US" sz="3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075719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사용자 지정 1">
      <a:majorFont>
        <a:latin typeface="Calibri"/>
        <a:ea typeface="나눔 고딕"/>
        <a:cs typeface=""/>
      </a:majorFont>
      <a:minorFont>
        <a:latin typeface="Calibri"/>
        <a:ea typeface="나눔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723</Words>
  <Application>Microsoft Office PowerPoint</Application>
  <PresentationFormat>와이드스크린</PresentationFormat>
  <Paragraphs>108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6" baseType="lpstr">
      <vt:lpstr>Noto Sans KR</vt:lpstr>
      <vt:lpstr>Noto Sans KR Medium</vt:lpstr>
      <vt:lpstr>나눔 고딕</vt:lpstr>
      <vt:lpstr>맑은 고딕</vt:lpstr>
      <vt:lpstr>함초롬바탕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은정 박</cp:lastModifiedBy>
  <cp:revision>30</cp:revision>
  <dcterms:created xsi:type="dcterms:W3CDTF">2024-07-02T00:56:12Z</dcterms:created>
  <dcterms:modified xsi:type="dcterms:W3CDTF">2024-09-24T07:53:04Z</dcterms:modified>
</cp:coreProperties>
</file>